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5" r:id="rId3"/>
    <p:sldId id="314" r:id="rId4"/>
    <p:sldId id="278" r:id="rId5"/>
    <p:sldId id="298" r:id="rId6"/>
    <p:sldId id="266" r:id="rId7"/>
    <p:sldId id="296" r:id="rId8"/>
    <p:sldId id="315" r:id="rId9"/>
    <p:sldId id="258" r:id="rId10"/>
    <p:sldId id="276" r:id="rId11"/>
    <p:sldId id="319" r:id="rId12"/>
    <p:sldId id="320" r:id="rId13"/>
    <p:sldId id="316" r:id="rId14"/>
    <p:sldId id="305" r:id="rId15"/>
    <p:sldId id="299" r:id="rId16"/>
    <p:sldId id="302" r:id="rId17"/>
    <p:sldId id="303" r:id="rId18"/>
    <p:sldId id="304" r:id="rId19"/>
    <p:sldId id="317" r:id="rId20"/>
    <p:sldId id="307" r:id="rId21"/>
    <p:sldId id="306" r:id="rId22"/>
    <p:sldId id="308" r:id="rId23"/>
    <p:sldId id="318" r:id="rId24"/>
    <p:sldId id="267" r:id="rId25"/>
    <p:sldId id="268" r:id="rId26"/>
    <p:sldId id="269" r:id="rId27"/>
    <p:sldId id="265" r:id="rId28"/>
    <p:sldId id="294" r:id="rId29"/>
    <p:sldId id="291" r:id="rId30"/>
    <p:sldId id="257" r:id="rId31"/>
    <p:sldId id="277" r:id="rId32"/>
    <p:sldId id="321" r:id="rId33"/>
    <p:sldId id="270" r:id="rId34"/>
    <p:sldId id="271" r:id="rId35"/>
    <p:sldId id="272" r:id="rId36"/>
    <p:sldId id="259" r:id="rId37"/>
    <p:sldId id="281" r:id="rId38"/>
    <p:sldId id="280" r:id="rId39"/>
  </p:sldIdLst>
  <p:sldSz cx="7315200" cy="5486400" type="B5JIS"/>
  <p:notesSz cx="6858000" cy="9144000"/>
  <p:defaultTextStyle>
    <a:defPPr>
      <a:defRPr lang="en-US"/>
    </a:defPPr>
    <a:lvl1pPr marL="0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7888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5777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3665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1554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39442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27331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15219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03108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87586" autoAdjust="0"/>
  </p:normalViewPr>
  <p:slideViewPr>
    <p:cSldViewPr>
      <p:cViewPr varScale="1">
        <p:scale>
          <a:sx n="92" d="100"/>
          <a:sy n="92" d="100"/>
        </p:scale>
        <p:origin x="-1930" y="-82"/>
      </p:cViewPr>
      <p:guideLst>
        <p:guide orient="horz" pos="1728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80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313F3-4922-4CF2-97C6-7529967DD271}" type="datetimeFigureOut">
              <a:rPr lang="en-US" smtClean="0"/>
              <a:pPr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9D844-0871-42AB-B0EF-448E889ECE9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DF83E-7AE8-48A3-9786-3CD05B9A9A87}" type="datetimeFigureOut">
              <a:rPr lang="en-US" smtClean="0"/>
              <a:pPr/>
              <a:t>10/11/2016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18CF9-6457-42BA-BD7B-01376070CA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7888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5777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3665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1554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39442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27331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15219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03108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75360" y="3108960"/>
            <a:ext cx="5486400" cy="792480"/>
          </a:xfrm>
        </p:spPr>
        <p:txBody>
          <a:bodyPr anchor="t" anchorCtr="0"/>
          <a:lstStyle>
            <a:lvl1pPr algn="r">
              <a:defRPr sz="27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75360" y="4099560"/>
            <a:ext cx="5486400" cy="42672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387888" indent="0" algn="ctr">
              <a:buNone/>
            </a:lvl2pPr>
            <a:lvl3pPr marL="775777" indent="0" algn="ctr">
              <a:buNone/>
            </a:lvl3pPr>
            <a:lvl4pPr marL="1163665" indent="0" algn="ctr">
              <a:buNone/>
            </a:lvl4pPr>
            <a:lvl5pPr marL="1551554" indent="0" algn="ctr">
              <a:buNone/>
            </a:lvl5pPr>
            <a:lvl6pPr marL="1939442" indent="0" algn="ctr">
              <a:buNone/>
            </a:lvl6pPr>
            <a:lvl7pPr marL="2327331" indent="0" algn="ctr">
              <a:buNone/>
            </a:lvl7pPr>
            <a:lvl8pPr marL="2715219" indent="0" algn="ctr">
              <a:buNone/>
            </a:lvl8pPr>
            <a:lvl9pPr marL="310310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5120640" y="5084064"/>
            <a:ext cx="1828800" cy="29260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D8BD707-D9CF-40AE-B4C6-C98DA3205C09}" type="datetimeFigureOut">
              <a:rPr lang="en-US" smtClean="0"/>
              <a:pPr/>
              <a:t>10/11/2016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318918" y="5084064"/>
            <a:ext cx="2779776" cy="292608"/>
          </a:xfrm>
          <a:prstGeom prst="rect">
            <a:avLst/>
          </a:prstGeom>
        </p:spPr>
        <p:txBody>
          <a:bodyPr lIns="77578" tIns="38789" rIns="77578" bIns="38789"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972922" y="5084064"/>
            <a:ext cx="975360" cy="292608"/>
          </a:xfrm>
          <a:prstGeom prst="rect">
            <a:avLst/>
          </a:prstGeom>
        </p:spPr>
        <p:txBody>
          <a:bodyPr lIns="77578" tIns="38789" rIns="77578" bIns="38789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3900" y="2918460"/>
            <a:ext cx="5852160" cy="10241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731520" y="4038600"/>
            <a:ext cx="5852160" cy="5486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723900" y="2918460"/>
            <a:ext cx="182880" cy="1024128"/>
          </a:xfrm>
          <a:prstGeom prst="rect">
            <a:avLst/>
          </a:prstGeom>
          <a:solidFill>
            <a:srgbClr val="92D050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731520" y="4038600"/>
            <a:ext cx="182880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2400" y="762000"/>
            <a:ext cx="7010400" cy="4191000"/>
          </a:xfrm>
        </p:spPr>
        <p:txBody>
          <a:bodyPr/>
          <a:lstStyle>
            <a:lvl1pPr>
              <a:defRPr sz="1000">
                <a:latin typeface="Microsoft YaHei" pitchFamily="34" charset="-122"/>
                <a:ea typeface="Microsoft YaHei" pitchFamily="34" charset="-122"/>
              </a:defRPr>
            </a:lvl1pPr>
            <a:lvl2pPr>
              <a:defRPr sz="800">
                <a:latin typeface="Microsoft YaHei" pitchFamily="34" charset="-122"/>
                <a:ea typeface="Microsoft YaHei" pitchFamily="34" charset="-122"/>
              </a:defRPr>
            </a:lvl2pPr>
            <a:lvl3pPr>
              <a:buFont typeface="Wingdings" pitchFamily="2" charset="2"/>
              <a:buChar char="§"/>
              <a:defRPr sz="800">
                <a:latin typeface="Microsoft YaHei" pitchFamily="34" charset="-122"/>
                <a:ea typeface="Microsoft YaHei" pitchFamily="34" charset="-122"/>
              </a:defRPr>
            </a:lvl3pPr>
            <a:lvl4pPr>
              <a:defRPr>
                <a:latin typeface="Microsoft YaHei" pitchFamily="34" charset="-122"/>
                <a:ea typeface="Microsoft YaHei" pitchFamily="34" charset="-122"/>
              </a:defRPr>
            </a:lvl4pPr>
            <a:lvl5pPr>
              <a:defRPr>
                <a:latin typeface="Microsoft YaHei" pitchFamily="34" charset="-122"/>
                <a:ea typeface="Microsoft YaHei" pitchFamily="34" charset="-122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endParaRPr lang="en-US" dirty="0" smtClean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52400" y="5029200"/>
            <a:ext cx="7010400" cy="228600"/>
          </a:xfrm>
        </p:spPr>
        <p:txBody>
          <a:bodyPr>
            <a:noAutofit/>
          </a:bodyPr>
          <a:lstStyle>
            <a:lvl1pPr>
              <a:defRPr sz="600">
                <a:latin typeface="Microsoft YaHei" pitchFamily="34" charset="-122"/>
                <a:ea typeface="Microsoft YaHei" pitchFamily="34" charset="-122"/>
              </a:defRPr>
            </a:lvl1pPr>
            <a:lvl2pPr>
              <a:defRPr sz="800">
                <a:latin typeface="Microsoft YaHei" pitchFamily="34" charset="-122"/>
                <a:ea typeface="Microsoft YaHei" pitchFamily="34" charset="-122"/>
              </a:defRPr>
            </a:lvl2pPr>
            <a:lvl3pPr>
              <a:buFont typeface="Wingdings" pitchFamily="2" charset="2"/>
              <a:buNone/>
              <a:defRPr sz="800">
                <a:latin typeface="Microsoft YaHei" pitchFamily="34" charset="-122"/>
                <a:ea typeface="Microsoft YaHei" pitchFamily="34" charset="-122"/>
              </a:defRPr>
            </a:lvl3pPr>
            <a:lvl4pPr>
              <a:defRPr>
                <a:latin typeface="Microsoft YaHei" pitchFamily="34" charset="-122"/>
                <a:ea typeface="Microsoft YaHei" pitchFamily="34" charset="-122"/>
              </a:defRPr>
            </a:lvl4pPr>
            <a:lvl5pPr>
              <a:defRPr>
                <a:latin typeface="Microsoft YaHei" pitchFamily="34" charset="-122"/>
                <a:ea typeface="Microsoft YaHei" pitchFamily="34" charset="-122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style1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76200"/>
            <a:ext cx="2133600" cy="609600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2438400" y="76200"/>
            <a:ext cx="4724400" cy="609600"/>
          </a:xfrm>
        </p:spPr>
        <p:txBody>
          <a:bodyPr anchor="b"/>
          <a:lstStyle>
            <a:lvl1pPr algn="l">
              <a:lnSpc>
                <a:spcPct val="100000"/>
              </a:lnSpc>
              <a:buNone/>
              <a:defRPr sz="1200" b="1">
                <a:latin typeface="Microsoft YaHei" pitchFamily="34" charset="-122"/>
                <a:ea typeface="Microsoft YaHei" pitchFamily="34" charset="-122"/>
                <a:cs typeface="Microsoft Tai Le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52400" y="838200"/>
            <a:ext cx="3446679" cy="4191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3705758" y="838199"/>
            <a:ext cx="3457041" cy="4191369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152400" y="76200"/>
            <a:ext cx="2133600" cy="609600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38400" y="76200"/>
            <a:ext cx="4724400" cy="609600"/>
          </a:xfrm>
        </p:spPr>
        <p:txBody>
          <a:bodyPr anchor="b"/>
          <a:lstStyle>
            <a:lvl1pPr>
              <a:buNone/>
              <a:defRPr sz="1200" b="1">
                <a:latin typeface="Microsoft YaHei" pitchFamily="34" charset="-122"/>
                <a:ea typeface="Microsoft YaHei" pitchFamily="34" charset="-122"/>
              </a:defRPr>
            </a:lvl1pPr>
          </a:lstStyle>
          <a:p>
            <a:pPr lvl="0"/>
            <a:endParaRPr lang="en-US" dirty="0" smtClean="0"/>
          </a:p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52400" y="76200"/>
            <a:ext cx="2133600" cy="609600"/>
          </a:xfrm>
          <a:prstGeom prst="rect">
            <a:avLst/>
          </a:prstGeom>
        </p:spPr>
        <p:txBody>
          <a:bodyPr vert="horz" lIns="77578" tIns="38789" rIns="77578" bIns="38789" anchor="b" anchorCtr="0">
            <a:normAutofit/>
          </a:bodyPr>
          <a:lstStyle/>
          <a:p>
            <a:pPr lvl="0" eaLnBrk="1" latinLnBrk="0" hangingPunct="1"/>
            <a:r>
              <a:rPr lang="en-US" dirty="0" smtClean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7010400" cy="4419600"/>
          </a:xfrm>
          <a:prstGeom prst="rect">
            <a:avLst/>
          </a:prstGeom>
        </p:spPr>
        <p:txBody>
          <a:bodyPr vert="horz" lIns="77578" tIns="38789" rIns="77578" bIns="38789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152400" y="5334000"/>
            <a:ext cx="7010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77578" tIns="38789" rIns="77578" bIns="38789" anchor="t" compatLnSpc="1"/>
          <a:lstStyle/>
          <a:p>
            <a:endParaRPr kumimoji="0"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62200" y="0"/>
            <a:ext cx="0" cy="685800"/>
          </a:xfrm>
          <a:prstGeom prst="line">
            <a:avLst/>
          </a:prstGeom>
          <a:ln w="15875" cap="sq" cmpd="thickThin">
            <a:gradFill flip="none" rotWithShape="1">
              <a:gsLst>
                <a:gs pos="0">
                  <a:srgbClr val="00B0F0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  <a:tileRect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6705600" y="5105400"/>
            <a:ext cx="457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 err="1" smtClean="0"/>
              <a:t>H.Zhao</a:t>
            </a:r>
            <a:endParaRPr lang="en-US" sz="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8" r:id="rId3"/>
  </p:sldLayoutIdLst>
  <p:txStyles>
    <p:titleStyle>
      <a:lvl1pPr marL="0" marR="0" indent="0" algn="r" defTabSz="9144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sz="1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2733" indent="-232733" algn="l" rtl="0" eaLnBrk="1" latinLnBrk="0" hangingPunct="1">
        <a:spcBef>
          <a:spcPts val="509"/>
        </a:spcBef>
        <a:buClr>
          <a:schemeClr val="accent1"/>
        </a:buClr>
        <a:buSzPct val="76000"/>
        <a:buFont typeface="Wingdings 3"/>
        <a:buChar char="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65466" indent="-232733" algn="l" rtl="0" eaLnBrk="1" latinLnBrk="0" hangingPunct="1">
        <a:spcBef>
          <a:spcPts val="424"/>
        </a:spcBef>
        <a:buClr>
          <a:schemeClr val="accent2"/>
        </a:buClr>
        <a:buSzPct val="76000"/>
        <a:buFont typeface="Wingdings 3"/>
        <a:buChar char=""/>
        <a:defRPr kumimoji="0"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98199" indent="-193944" algn="l" rtl="0" eaLnBrk="1" latinLnBrk="0" hangingPunct="1">
        <a:spcBef>
          <a:spcPts val="424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30932" indent="-193944" algn="l" rtl="0" eaLnBrk="1" latinLnBrk="0" hangingPunct="1">
        <a:spcBef>
          <a:spcPts val="339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63665" indent="-193944" algn="l" rtl="0" eaLnBrk="1" latinLnBrk="0" hangingPunct="1">
        <a:spcBef>
          <a:spcPts val="255"/>
        </a:spcBef>
        <a:buClr>
          <a:schemeClr val="accent2"/>
        </a:buClr>
        <a:buSzPct val="70000"/>
        <a:buFont typeface="Wingdings"/>
        <a:buChar char=""/>
        <a:defRPr kumimoji="0"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396399" indent="-155155" algn="l" rtl="0" eaLnBrk="1" latinLnBrk="0" hangingPunct="1">
        <a:spcBef>
          <a:spcPts val="25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551554" indent="-155155" algn="l" rtl="0" eaLnBrk="1" latinLnBrk="0" hangingPunct="1">
        <a:spcBef>
          <a:spcPts val="25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706709" indent="-155155" algn="l" rtl="0" eaLnBrk="1" latinLnBrk="0" hangingPunct="1">
        <a:spcBef>
          <a:spcPts val="25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861865" indent="-155155" algn="l" rtl="0" eaLnBrk="1" latinLnBrk="0" hangingPunct="1">
        <a:spcBef>
          <a:spcPts val="255"/>
        </a:spcBef>
        <a:buClr>
          <a:srgbClr val="9FB8CD"/>
        </a:buClr>
        <a:buSzPct val="75000"/>
        <a:buFont typeface="Wingdings 3"/>
        <a:buChar char=""/>
        <a:defRPr kumimoji="0" lang="en-US" sz="10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878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7757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6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515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93944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327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7152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10310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slideshare.net/Docker/multicontainer-apps-spanning-docker-mesos-and-openstac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ikibon.com/wp-content/uploads/container_implementations.p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inuxforafrica.org/Docs/2015/01/docke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slideshare.net/ejlp12/linux-containarization-dock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freebsd.org/Jails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://www.oracle.com/technetwork/server-storage/solaris/containers-169727.html" TargetMode="External"/><Relationship Id="rId2" Type="http://schemas.openxmlformats.org/officeDocument/2006/relationships/hyperlink" Target="https://archive.fosdem.org/2016/schedule/event/config_management_containers/attachments/slides/1110/export/events/attachments/config_management_containers/slides/1110/lazypower_fosdem2016_configmanagement_and_container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vz.org/Main_Page" TargetMode="External"/><Relationship Id="rId5" Type="http://schemas.openxmlformats.org/officeDocument/2006/relationships/hyperlink" Target="http://www.ubuntu.com/cloud/lxd" TargetMode="External"/><Relationship Id="rId10" Type="http://schemas.openxmlformats.org/officeDocument/2006/relationships/hyperlink" Target="https://github.com/coreos/rkt" TargetMode="External"/><Relationship Id="rId4" Type="http://schemas.openxmlformats.org/officeDocument/2006/relationships/hyperlink" Target="https://linuxcontainers.org/lxc/" TargetMode="External"/><Relationship Id="rId9" Type="http://schemas.openxmlformats.org/officeDocument/2006/relationships/hyperlink" Target="https://www.docker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slideshare.net/dustinkirkland/streamlining-hpc-workloads-with-containers?qid=bad52f10-d5e7-4741-bc13-b80935c288af&amp;v=&amp;b=&amp;from_search=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slideshare.net/dustinkirkland/streamlining-hpc-workloads-with-containers?qid=bad52f10-d5e7-4741-bc13-b80935c288af&amp;v=&amp;b=&amp;from_search=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buntu.com/cloud/lx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ejlp12/linux-containarization-docker" TargetMode="External"/><Relationship Id="rId2" Type="http://schemas.openxmlformats.org/officeDocument/2006/relationships/hyperlink" Target="https://www.inovex.de/blog/docker-a-comparison-of-minimalistic-operating-system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slideshare.net/DermotBradley/microcontainers-microservices-microservers-less-linux-is-mor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atacenteroperatingsystem.io/" TargetMode="External"/><Relationship Id="rId2" Type="http://schemas.openxmlformats.org/officeDocument/2006/relationships/hyperlink" Target="https://www.inovex.de/blog/docker-a-comparison-of-minimalistic-operating-system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slideshare.net/KarlIsenberg/container-orchestration-war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slideshare.net/KarlIsenberg/container-orchestration-war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slideshare.net/KarlIsenberg/container-orchestration-war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slideshare.net/KarlIsenberg/container-orchestration-war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slideshare.net/PhilippGarbe1/dockercon-2016-seattle-recap?qid=30f21fe6-66ea-4a1d-9234-7da4a9482048&amp;v=&amp;b=&amp;from_search=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esosphere.com/blog/2015/09/25/kubernetes-and-the-dco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blog.octo.com/docker-en-production-la-bataille-sanglante-des-orchestrateurs-de-conteneu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.octo.com/author/amz" TargetMode="External"/><Relationship Id="rId4" Type="http://schemas.openxmlformats.org/officeDocument/2006/relationships/hyperlink" Target="http://blog.octo.com/author/edevougeocto-co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datastrophic.io/data-processing-platforms-architectures-with-spark-mesos-akka-cassandra-and-kafka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slideshare.net/NickThomas56/automate-cicd-with-rancher-66996266?qid=227a6df3-6d1d-4046-89a1-1b04632cd127&amp;v=&amp;b=&amp;from_search=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slideshare.net/KarlIsenberg/container-orchestration-war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slideshare.net/KarlIsenberg/container-orchestration-war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slideshare.net/KarlIsenberg/container-orchestration-war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etcarina.com/docs/best-practices/container-technologies-orchestration-clusters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slideshare.net/zx1986/docker-66986880?qid=1d1461b5-ac95-4303-b06f-10afb72ae4b3&amp;v=&amp;b=&amp;from_search=1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lideshare.net/JochenZehnder/what-is-docker-and-why-is-it-so-ho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lideshare.net/JochenZehnder/what-is-docker-and-why-is-it-so-ho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nextplatform.com/2016/02/23/docker-trickles-down-from-hyperscale-to-enterpris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docker.com/survey-201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etcarina.com/docs/best-practices/container-technologies-orchestration-cluster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An introduction to</a:t>
            </a:r>
            <a:br>
              <a:rPr lang="en-US" sz="2800" dirty="0" smtClean="0"/>
            </a:br>
            <a:r>
              <a:rPr lang="en-US" altLang="zh-CN" sz="2800" dirty="0" err="1" smtClean="0"/>
              <a:t>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Huichao</a:t>
            </a:r>
            <a:r>
              <a:rPr lang="en-US" dirty="0" smtClean="0"/>
              <a:t> Zhao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http://www.slideshare.net/Docker/multicontainer-apps-spanning-docker-mesos-and-openstack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Strata of the Container Ecosystem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Another View of  Container  Ecosystem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62000"/>
            <a:ext cx="6553200" cy="392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724400" y="4648200"/>
            <a:ext cx="25047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 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. Inc.  </a:t>
            </a:r>
            <a:r>
              <a:rPr lang="en-US" dirty="0" smtClean="0"/>
              <a:t>Nov </a:t>
            </a:r>
            <a:r>
              <a:rPr lang="en-US" dirty="0" smtClean="0"/>
              <a:t>23, 2015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http://wikibon.com/wp-content/uploads/container_implementations.png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Strata of the Container Ecosystem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Another View of Technology Choices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800208"/>
            <a:ext cx="7162800" cy="4205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https://linuxforafrica.org/Docs/2015/01/docker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Strata of the Container Ecosystem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Another View of  </a:t>
            </a:r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762000"/>
            <a:ext cx="6172200" cy="418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What is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Docker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 and why is it so hot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Strata of the Container Ecosystem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latin typeface="Aharoni" pitchFamily="2" charset="-79"/>
                <a:cs typeface="Aharoni" pitchFamily="2" charset="-79"/>
              </a:rPr>
              <a:t>Difference Between LXD and </a:t>
            </a:r>
            <a:r>
              <a:rPr lang="en-US" sz="1200" dirty="0" err="1" smtClean="0">
                <a:latin typeface="Aharoni" pitchFamily="2" charset="-79"/>
                <a:cs typeface="Aharoni" pitchFamily="2" charset="-79"/>
              </a:rPr>
              <a:t>Docker</a:t>
            </a:r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Minimalistic OS for container </a:t>
            </a: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Container Orchestration Wars</a:t>
            </a:r>
            <a:b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</a:br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http://www.slideshare.net/ejlp12/linux-containarization-docker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LXD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OS-Level Virtualization 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3417"/>
            <a:ext cx="7315200" cy="3583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https://archive.fosdem.org/2016/schedule/event/config_management_containers/attachments/slides/1110/export/events/attachments/config_management_containers/slides/1110/lazypower_fosdem2016_configmanagement_and_containers.pdf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LXD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OS-Level Virtualization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1447800"/>
            <a:ext cx="6864350" cy="2438400"/>
            <a:chOff x="-228600" y="0"/>
            <a:chExt cx="7092950" cy="256299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228600" y="0"/>
              <a:ext cx="7092950" cy="242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152400" y="2052935"/>
              <a:ext cx="2667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/>
              <a:r>
                <a:rPr lang="en-US" sz="1200" dirty="0" smtClean="0"/>
                <a:t>Example: </a:t>
              </a:r>
              <a:r>
                <a:rPr lang="en-US" sz="1200" dirty="0" smtClean="0">
                  <a:hlinkClick r:id="rId4"/>
                </a:rPr>
                <a:t>LXC</a:t>
              </a:r>
              <a:r>
                <a:rPr lang="en-US" sz="1200" dirty="0" smtClean="0"/>
                <a:t>/</a:t>
              </a:r>
              <a:r>
                <a:rPr lang="en-US" sz="1200" dirty="0" smtClean="0">
                  <a:hlinkClick r:id="rId5"/>
                </a:rPr>
                <a:t>LXD</a:t>
              </a:r>
              <a:r>
                <a:rPr lang="en-US" sz="1200" dirty="0" smtClean="0"/>
                <a:t>, </a:t>
              </a:r>
              <a:r>
                <a:rPr lang="en-US" sz="1200" dirty="0" err="1" smtClean="0">
                  <a:hlinkClick r:id="rId6"/>
                </a:rPr>
                <a:t>OpenVZ</a:t>
              </a:r>
              <a:r>
                <a:rPr lang="en-US" sz="1200" dirty="0" smtClean="0"/>
                <a:t>, </a:t>
              </a:r>
              <a:r>
                <a:rPr lang="en-US" sz="1200" dirty="0" smtClean="0">
                  <a:hlinkClick r:id="rId7"/>
                </a:rPr>
                <a:t>Oracle Solaris Zones</a:t>
              </a:r>
              <a:r>
                <a:rPr lang="en-US" sz="1200" dirty="0" smtClean="0"/>
                <a:t>, </a:t>
              </a:r>
              <a:r>
                <a:rPr lang="en-US" sz="1200" dirty="0" smtClean="0">
                  <a:hlinkClick r:id="rId8"/>
                </a:rPr>
                <a:t>FreeBSD Jails</a:t>
              </a:r>
              <a:endParaRPr lang="en-US" sz="1200" b="1" dirty="0" smtClean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3800" y="2286000"/>
              <a:ext cx="21336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/>
              <a:r>
                <a:rPr lang="en-US" sz="1200" dirty="0" smtClean="0"/>
                <a:t>Example: </a:t>
              </a:r>
              <a:r>
                <a:rPr lang="en-US" sz="1200" dirty="0" err="1" smtClean="0">
                  <a:hlinkClick r:id="rId9"/>
                </a:rPr>
                <a:t>Docker</a:t>
              </a:r>
              <a:r>
                <a:rPr lang="en-US" sz="1200" dirty="0" smtClean="0"/>
                <a:t>, </a:t>
              </a:r>
              <a:r>
                <a:rPr lang="en-US" sz="1200" dirty="0" err="1" smtClean="0">
                  <a:hlinkClick r:id="rId10"/>
                </a:rPr>
                <a:t>rkt</a:t>
              </a:r>
              <a:endParaRPr lang="en-US" sz="1200" b="1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http://www.slideshare.net/dustinkirkland/streamlining-hpc-workloads-with-containers?qid=bad52f10-d5e7-4741-bc13-b80935c288af&amp;v=&amp;b=&amp;from_search=2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LXD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214690"/>
            <a:ext cx="7010400" cy="371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32733" lvl="1">
              <a:spcBef>
                <a:spcPts val="509"/>
              </a:spcBef>
              <a:buClr>
                <a:schemeClr val="accent1"/>
              </a:buClr>
            </a:pPr>
            <a:r>
              <a:rPr lang="en-US" sz="1000" dirty="0" smtClean="0">
                <a:solidFill>
                  <a:schemeClr val="tx1"/>
                </a:solidFill>
              </a:rPr>
              <a:t>CPU Cores, CPU Cycles, Memory, Disk Space, Disk IO, Network IO</a:t>
            </a: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232733" lvl="1">
              <a:spcBef>
                <a:spcPts val="509"/>
              </a:spcBef>
              <a:buClr>
                <a:schemeClr val="accent1"/>
              </a:buClr>
            </a:pPr>
            <a:r>
              <a:rPr lang="en-US" sz="1000" dirty="0" smtClean="0">
                <a:solidFill>
                  <a:schemeClr val="tx1"/>
                </a:solidFill>
              </a:rPr>
              <a:t>zero latency, zero overhead, identical performance, snapshot restore, live migration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http://www.slideshare.net/dustinkirkland/streamlining-hpc-workloads-with-containers?qid=bad52f10-d5e7-4741-bc13-b80935c288af&amp;v=&amp;b=&amp;from_search=2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LXD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One LXD container, with 100% of the system: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52600"/>
            <a:ext cx="7315200" cy="3198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LXD gives you a classic virtual machine experience with all your administrative processes running there, from </a:t>
            </a:r>
            <a:r>
              <a:rPr lang="en-US" dirty="0" err="1" smtClean="0"/>
              <a:t>sshd</a:t>
            </a:r>
            <a:r>
              <a:rPr lang="en-US" dirty="0" smtClean="0"/>
              <a:t> to </a:t>
            </a:r>
            <a:r>
              <a:rPr lang="en-US" dirty="0" err="1" smtClean="0"/>
              <a:t>syslog</a:t>
            </a:r>
            <a:r>
              <a:rPr lang="en-US" dirty="0" smtClean="0"/>
              <a:t>, so LXD feels just like a normal machine. All the apps work the same way, operations are identical, and of course you can run your </a:t>
            </a:r>
            <a:r>
              <a:rPr lang="en-US" dirty="0" err="1" smtClean="0"/>
              <a:t>Docker</a:t>
            </a:r>
            <a:r>
              <a:rPr lang="en-US" dirty="0" smtClean="0"/>
              <a:t> processes inside LXD containers.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By contrast, </a:t>
            </a:r>
            <a:r>
              <a:rPr lang="en-US" dirty="0" err="1" smtClean="0"/>
              <a:t>Docker</a:t>
            </a:r>
            <a:r>
              <a:rPr lang="en-US" dirty="0" smtClean="0"/>
              <a:t> strips the container down to the naked application process, giving you fantastic density but requiring you to use a dedicated container coordination system like </a:t>
            </a:r>
            <a:r>
              <a:rPr lang="en-US" dirty="0" err="1" smtClean="0"/>
              <a:t>Kubernetes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https://www.ubuntu.com/cloud/lxd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LXD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LXD are complementary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What is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Docker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 and why is it so hot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Strata of the Container Ecosystem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Difference Between LXD and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Docker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latin typeface="Aharoni" pitchFamily="2" charset="-79"/>
                <a:cs typeface="Aharoni" pitchFamily="2" charset="-79"/>
              </a:rPr>
              <a:t>Minimalistic OS for container </a:t>
            </a: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Container Orchestration Wars</a:t>
            </a:r>
            <a:b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</a:br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1200" dirty="0" smtClean="0">
                <a:latin typeface="Aharoni" pitchFamily="2" charset="-79"/>
                <a:cs typeface="Aharoni" pitchFamily="2" charset="-79"/>
              </a:rPr>
              <a:t>What is </a:t>
            </a:r>
            <a:r>
              <a:rPr lang="en-US" sz="1200" dirty="0" err="1" smtClean="0">
                <a:latin typeface="Aharoni" pitchFamily="2" charset="-79"/>
                <a:cs typeface="Aharoni" pitchFamily="2" charset="-79"/>
              </a:rPr>
              <a:t>Docker</a:t>
            </a:r>
            <a:r>
              <a:rPr lang="en-US" sz="1200" dirty="0" smtClean="0">
                <a:latin typeface="Aharoni" pitchFamily="2" charset="-79"/>
                <a:cs typeface="Aharoni" pitchFamily="2" charset="-79"/>
              </a:rPr>
              <a:t> and why is it so hot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latin typeface="Aharoni" pitchFamily="2" charset="-79"/>
                <a:cs typeface="Aharoni" pitchFamily="2" charset="-79"/>
              </a:rPr>
              <a:t>Strata of the Container Ecosystem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latin typeface="Aharoni" pitchFamily="2" charset="-79"/>
                <a:cs typeface="Aharoni" pitchFamily="2" charset="-79"/>
              </a:rPr>
              <a:t>Difference Between LXD and </a:t>
            </a:r>
            <a:r>
              <a:rPr lang="en-US" sz="1200" dirty="0" err="1" smtClean="0">
                <a:latin typeface="Aharoni" pitchFamily="2" charset="-79"/>
                <a:cs typeface="Aharoni" pitchFamily="2" charset="-79"/>
              </a:rPr>
              <a:t>Docker</a:t>
            </a:r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latin typeface="Aharoni" pitchFamily="2" charset="-79"/>
                <a:cs typeface="Aharoni" pitchFamily="2" charset="-79"/>
              </a:rPr>
              <a:t>Minimalistic OS for container 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latin typeface="Aharoni" pitchFamily="2" charset="-79"/>
                <a:cs typeface="Aharoni" pitchFamily="2" charset="-79"/>
              </a:rPr>
              <a:t>Container Orchestration Wars</a:t>
            </a:r>
            <a:br>
              <a:rPr lang="en-US" sz="1200" dirty="0" smtClean="0">
                <a:latin typeface="Aharoni" pitchFamily="2" charset="-79"/>
                <a:cs typeface="Aharoni" pitchFamily="2" charset="-79"/>
              </a:rPr>
            </a:br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Stability is enhanced through transactional upgrade/rollback semantics. </a:t>
            </a:r>
          </a:p>
          <a:p>
            <a:r>
              <a:rPr lang="en-US" dirty="0" smtClean="0"/>
              <a:t>Traditional package managers are absent and may be replaced by new packaging systems (Snappy), or custom image builds (Atomic). </a:t>
            </a:r>
          </a:p>
          <a:p>
            <a:r>
              <a:rPr lang="en-US" dirty="0" smtClean="0"/>
              <a:t>Security is enhanced through various isolation mechanisms. </a:t>
            </a:r>
          </a:p>
          <a:p>
            <a:r>
              <a:rPr lang="en-US" dirty="0" err="1" smtClean="0"/>
              <a:t>systemd</a:t>
            </a:r>
            <a:r>
              <a:rPr lang="en-US" dirty="0" smtClean="0"/>
              <a:t> provides system/service management. In general, </a:t>
            </a:r>
            <a:r>
              <a:rPr lang="en-US" dirty="0" err="1" smtClean="0"/>
              <a:t>systemd</a:t>
            </a:r>
            <a:r>
              <a:rPr lang="en-US" dirty="0" smtClean="0"/>
              <a:t> has been adopted almost universally among Linux distributions, so this shouldn’t be a surprise.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https://www.inovex.de/blog/docker-a-comparison-of-minimalistic-operating-systems/</a:t>
            </a:r>
            <a:r>
              <a:rPr lang="en-US" dirty="0" smtClean="0"/>
              <a:t>  </a:t>
            </a:r>
            <a:r>
              <a:rPr lang="en-US" dirty="0" smtClean="0">
                <a:hlinkClick r:id="rId3"/>
              </a:rPr>
              <a:t>http://www.slideshare.net/ejlp12/linux-containarization-docker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Minimalistic</a:t>
            </a:r>
            <a:r>
              <a:rPr lang="en-US" b="0" dirty="0" smtClean="0"/>
              <a:t> </a:t>
            </a:r>
            <a:r>
              <a:rPr lang="en-US" dirty="0" smtClean="0"/>
              <a:t>OS for container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common set of ideas: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133600"/>
            <a:ext cx="7162800" cy="2558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495800" y="4724400"/>
            <a:ext cx="26766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cap="all" dirty="0" smtClean="0"/>
              <a:t>GEPOSTET AM </a:t>
            </a:r>
            <a:r>
              <a:rPr lang="de-DE" cap="all" dirty="0" smtClean="0">
                <a:hlinkClick r:id="rId2" tooltip="11:23"/>
              </a:rPr>
              <a:t>4. MAI 2015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http://www.slideshare.net/DermotBradley/microcontainers-microservices-microservers-less-linux-is-more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Minimalistic</a:t>
            </a:r>
            <a:r>
              <a:rPr lang="en-US" b="0" dirty="0" smtClean="0"/>
              <a:t> </a:t>
            </a:r>
            <a:r>
              <a:rPr lang="en-US" dirty="0" smtClean="0"/>
              <a:t>OS for container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Host OS Options 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640804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724400" y="4572000"/>
            <a:ext cx="244022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Dermot Bradley, Sep 2015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https://www.inovex.de/blog/docker-a-comparison-of-minimalistic-operating-systems/</a:t>
            </a:r>
            <a:r>
              <a:rPr lang="en-US" dirty="0" smtClean="0"/>
              <a:t>  </a:t>
            </a:r>
            <a:r>
              <a:rPr lang="en-US" dirty="0" smtClean="0">
                <a:hlinkClick r:id="rId3"/>
              </a:rPr>
              <a:t>http://datacenteroperatingsystem.io/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Minimalistic</a:t>
            </a:r>
            <a:r>
              <a:rPr lang="en-US" b="0" dirty="0" smtClean="0"/>
              <a:t> </a:t>
            </a:r>
            <a:r>
              <a:rPr lang="en-US" dirty="0" smtClean="0"/>
              <a:t>OS for container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base"/>
            <a:r>
              <a:rPr lang="en-US" b="0" dirty="0" smtClean="0"/>
              <a:t>Comparison table</a:t>
            </a:r>
            <a:endParaRPr lang="en-US" b="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19200"/>
            <a:ext cx="7315200" cy="293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495800" y="4419600"/>
            <a:ext cx="26766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cap="all" dirty="0" smtClean="0"/>
              <a:t>GEPOSTET AM </a:t>
            </a:r>
            <a:r>
              <a:rPr lang="de-DE" cap="all" dirty="0" smtClean="0">
                <a:hlinkClick r:id="rId2" tooltip="11:23"/>
              </a:rPr>
              <a:t>4. MAI 2015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What is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Docker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 and why is it so hot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Strata of the Container Ecosystem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Difference Between LXD and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Docker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Minimalistic OS for container 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latin typeface="Aharoni" pitchFamily="2" charset="-79"/>
                <a:cs typeface="Aharoni" pitchFamily="2" charset="-79"/>
              </a:rPr>
              <a:t>Container Orchestration Wars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/>
            </a:r>
            <a:b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</a:br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http://www.slideshare.net/KarlIsenberg/container-orchestration-wars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762000"/>
            <a:ext cx="5356225" cy="419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http://www.slideshare.net/KarlIsenberg/container-orchestration-wars</a:t>
            </a:r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FUNCTIONAL CAPABILITIES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1600"/>
            <a:ext cx="7394647" cy="244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http://www.slideshare.net/KarlIsenberg/container-orchestration-wars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NON-FUNCTIONAL QUALITIES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65249"/>
            <a:ext cx="7315200" cy="249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http://www.slideshare.net/KarlIsenberg/container-orchestration-wars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Today’s Contestants(Non-Exhaustive List)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914" y="838200"/>
            <a:ext cx="4605085" cy="413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http://www.slideshare.net/PhilippGarbe1/dockercon-2016-seattle-recap?qid=30f21fe6-66ea-4a1d-9234-7da4a9482048&amp;v=&amp;b=&amp;from_search=2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Swarm Architecture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Build-in Orchestration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90600"/>
            <a:ext cx="720172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https://mesosphere.com/blog/2015/09/25/kubernetes-and-the-dcos/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Architecture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735311"/>
            <a:ext cx="6324600" cy="4269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1200" dirty="0" smtClean="0">
                <a:latin typeface="Aharoni" pitchFamily="2" charset="-79"/>
                <a:cs typeface="Aharoni" pitchFamily="2" charset="-79"/>
              </a:rPr>
              <a:t>What is </a:t>
            </a:r>
            <a:r>
              <a:rPr lang="en-US" sz="1200" dirty="0" err="1" smtClean="0">
                <a:latin typeface="Aharoni" pitchFamily="2" charset="-79"/>
                <a:cs typeface="Aharoni" pitchFamily="2" charset="-79"/>
              </a:rPr>
              <a:t>Docker</a:t>
            </a:r>
            <a:r>
              <a:rPr lang="en-US" sz="1200" dirty="0" smtClean="0">
                <a:latin typeface="Aharoni" pitchFamily="2" charset="-79"/>
                <a:cs typeface="Aharoni" pitchFamily="2" charset="-79"/>
              </a:rPr>
              <a:t> and why is it so hot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Strata of the Container Ecosystem</a:t>
            </a: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Difference Between LXD and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Docker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Minimalistic OS for container </a:t>
            </a: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Container Orchestration Wars</a:t>
            </a:r>
            <a:b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</a:br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http://blog.octo.com/docker-en-production-la-bataille-sanglante-des-orchestrateurs-de-conteneurs/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Swarm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Kubernetes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36625"/>
            <a:ext cx="7315200" cy="276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657600" y="4191000"/>
            <a:ext cx="350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u="sng" dirty="0" smtClean="0">
                <a:hlinkClick r:id="rId4"/>
              </a:rPr>
              <a:t>Édouard </a:t>
            </a:r>
            <a:r>
              <a:rPr lang="fr-FR" sz="1200" i="1" u="sng" dirty="0" err="1" smtClean="0">
                <a:hlinkClick r:id="rId4"/>
              </a:rPr>
              <a:t>Devouge</a:t>
            </a:r>
            <a:r>
              <a:rPr lang="fr-FR" sz="1200" dirty="0" smtClean="0"/>
              <a:t>, </a:t>
            </a:r>
            <a:r>
              <a:rPr lang="fr-FR" sz="1200" i="1" dirty="0" smtClean="0">
                <a:hlinkClick r:id="rId5"/>
              </a:rPr>
              <a:t>Arnaud Mazin</a:t>
            </a:r>
            <a:r>
              <a:rPr lang="fr-FR" sz="1200" dirty="0" smtClean="0"/>
              <a:t>10/03/2016 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http://datastrophic.io/data-processing-platforms-architectures-with-spark-mesos-akka-cassandra-and-kafka/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Mesos</a:t>
            </a:r>
            <a:r>
              <a:rPr lang="en-US" dirty="0" smtClean="0"/>
              <a:t> Architecture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762000"/>
            <a:ext cx="611482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http://www.slideshare.net/NickThomas56/automate-cicd-with-rancher-66996266?qid=227a6df3-6d1d-4046-89a1-1b04632cd127&amp;v=&amp;b=&amp;</a:t>
            </a:r>
            <a:r>
              <a:rPr lang="en-US" dirty="0" smtClean="0">
                <a:hlinkClick r:id="rId2"/>
              </a:rPr>
              <a:t>from_search=4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Rancher Architecture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7800"/>
            <a:ext cx="7315200" cy="3058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http://www.slideshare.net/KarlIsenberg/container-orchestration-wars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62745"/>
            <a:ext cx="7315200" cy="3539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http://www.slideshare.net/KarlIsenberg/container-orchestration-wars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96950"/>
            <a:ext cx="7334250" cy="349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http://www.slideshare.net/KarlIsenberg/container-orchestration-wars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65200"/>
            <a:ext cx="7321550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https://getcarina.com/docs/best-practices/container-technologies-orchestration-clusters/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Orchestration Wars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 smtClean="0"/>
              <a:t>Size comparison of container orchestrators and managers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62600" y="4572000"/>
            <a:ext cx="16722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October 18, 2015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7162800" cy="342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http://www.slideshare.net/zx1986/docker-66986880?qid=1d1461b5-ac95-4303-b06f-10afb72ae4b3&amp;v=&amp;b=&amp;from_search=12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96678"/>
            <a:ext cx="5562600" cy="420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800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http://www.slideshare.net/JochenZehnder/what-is-docker-and-why-is-it-so-hot</a:t>
            </a:r>
            <a:r>
              <a:rPr lang="en-US" sz="8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What is </a:t>
            </a:r>
            <a:r>
              <a:rPr lang="en-US" b="0" dirty="0" err="1" smtClean="0"/>
              <a:t>Docker</a:t>
            </a:r>
            <a:r>
              <a:rPr lang="en-US" b="0" dirty="0" smtClean="0"/>
              <a:t> and why is it so hot </a:t>
            </a:r>
            <a:r>
              <a:rPr lang="zh-CN" altLang="en-US" b="0" dirty="0" smtClean="0"/>
              <a:t>？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b="0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838200"/>
            <a:ext cx="6934200" cy="388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800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http://www.slideshare.net/JochenZehnder/what-is-docker-and-why-is-it-so-hot</a:t>
            </a:r>
            <a:r>
              <a:rPr lang="en-US" sz="8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and why is it so hot </a:t>
            </a:r>
            <a:r>
              <a:rPr lang="zh-CN" altLang="en-US" dirty="0" smtClean="0"/>
              <a:t>？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b="0" dirty="0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90600"/>
            <a:ext cx="7010400" cy="381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http://www.nextplatform.com/2016/02/23/docker-trickles-down-from-hyperscale-to-enterprise/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and why is it so hot </a:t>
            </a:r>
            <a:r>
              <a:rPr lang="zh-CN" altLang="en-US" dirty="0" smtClean="0"/>
              <a:t>？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7010400" cy="359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800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https://www.docker.com/survey-2016</a:t>
            </a:r>
            <a:r>
              <a:rPr lang="en-US" sz="8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and why is it so hot </a:t>
            </a:r>
            <a:r>
              <a:rPr lang="zh-CN" altLang="en-US" dirty="0" smtClean="0"/>
              <a:t>？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b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71600"/>
            <a:ext cx="7315200" cy="3589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What is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Docker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 and why is it so hot</a:t>
            </a:r>
          </a:p>
          <a:p>
            <a:endParaRPr lang="en-US" sz="1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latin typeface="Aharoni" pitchFamily="2" charset="-79"/>
                <a:cs typeface="Aharoni" pitchFamily="2" charset="-79"/>
              </a:rPr>
              <a:t>Strata of the Container Ecosystem</a:t>
            </a: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Difference Between LXD and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Docker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Minimalistic OS for container </a:t>
            </a: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  <a:t>Container Orchestration Wars</a:t>
            </a:r>
            <a:b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Aharoni" pitchFamily="2" charset="-79"/>
                <a:cs typeface="Aharoni" pitchFamily="2" charset="-79"/>
              </a:rPr>
            </a:br>
            <a:endParaRPr lang="en-US" sz="1200" dirty="0" smtClean="0">
              <a:solidFill>
                <a:schemeClr val="bg1">
                  <a:lumMod val="8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https://getcarina.com/docs/best-practices/container-technologies-orchestration-clusters/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Strata of the Container Ecosystem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Container  Ecosystem Layers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62600" y="4572000"/>
            <a:ext cx="16722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October 18, 2015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838201"/>
            <a:ext cx="3962400" cy="409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ln/>
      </a:spPr>
      <a:bodyPr/>
      <a:lstStyle/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19613</TotalTime>
  <Words>671</Words>
  <Application>Microsoft Office PowerPoint</Application>
  <PresentationFormat>Custom</PresentationFormat>
  <Paragraphs>165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Origin</vt:lpstr>
      <vt:lpstr>An introduction to Docker</vt:lpstr>
      <vt:lpstr>Outline</vt:lpstr>
      <vt:lpstr>Outline</vt:lpstr>
      <vt:lpstr>What is Docker and why is it so hot ？ </vt:lpstr>
      <vt:lpstr>What is Docker and why is it so hot ？ </vt:lpstr>
      <vt:lpstr>What is Docker and why is it so hot ？ </vt:lpstr>
      <vt:lpstr>What is Docker and why is it so hot ？ </vt:lpstr>
      <vt:lpstr>Outline</vt:lpstr>
      <vt:lpstr>Strata of the Container Ecosystem</vt:lpstr>
      <vt:lpstr>Strata of the Container Ecosystem</vt:lpstr>
      <vt:lpstr>Strata of the Container Ecosystem</vt:lpstr>
      <vt:lpstr>Strata of the Container Ecosystem</vt:lpstr>
      <vt:lpstr>Outline</vt:lpstr>
      <vt:lpstr>Difference Between LXD and Docker</vt:lpstr>
      <vt:lpstr>Difference Between LXD and Docker</vt:lpstr>
      <vt:lpstr>Difference Between LXD and Docker</vt:lpstr>
      <vt:lpstr>Difference Between LXD and Docker</vt:lpstr>
      <vt:lpstr>Difference Between LXD and Docker</vt:lpstr>
      <vt:lpstr>Outline</vt:lpstr>
      <vt:lpstr>Minimalistic OS for container </vt:lpstr>
      <vt:lpstr>Minimalistic OS for container </vt:lpstr>
      <vt:lpstr>Minimalistic OS for container </vt:lpstr>
      <vt:lpstr>Outline</vt:lpstr>
      <vt:lpstr>Container Orchestration Wars</vt:lpstr>
      <vt:lpstr>CONTAINER ORCHESTRATION</vt:lpstr>
      <vt:lpstr>CONTAINER ORCHESTRATION</vt:lpstr>
      <vt:lpstr>Container Orchestration Wars</vt:lpstr>
      <vt:lpstr>Container Orchestration Wars</vt:lpstr>
      <vt:lpstr>Container Orchestration Wars</vt:lpstr>
      <vt:lpstr>Container Orchestration Wars</vt:lpstr>
      <vt:lpstr>Container Orchestration Wars</vt:lpstr>
      <vt:lpstr>Container Orchestration Wars</vt:lpstr>
      <vt:lpstr>Container Orchestration Wars</vt:lpstr>
      <vt:lpstr>Container Orchestration Wars</vt:lpstr>
      <vt:lpstr>Container Orchestration Wars</vt:lpstr>
      <vt:lpstr>Container Orchestration Wars</vt:lpstr>
      <vt:lpstr>Slide 37</vt:lpstr>
      <vt:lpstr>Refer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SidAskary</dc:creator>
  <cp:lastModifiedBy>s80035896</cp:lastModifiedBy>
  <cp:revision>933</cp:revision>
  <dcterms:created xsi:type="dcterms:W3CDTF">2006-08-16T00:00:00Z</dcterms:created>
  <dcterms:modified xsi:type="dcterms:W3CDTF">2016-10-11T21:52:22Z</dcterms:modified>
</cp:coreProperties>
</file>